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27" r:id="rId3"/>
    <p:sldId id="328" r:id="rId4"/>
    <p:sldId id="434" r:id="rId5"/>
    <p:sldId id="435" r:id="rId6"/>
    <p:sldId id="558" r:id="rId7"/>
    <p:sldId id="485" r:id="rId8"/>
    <p:sldId id="462" r:id="rId9"/>
    <p:sldId id="486" r:id="rId10"/>
    <p:sldId id="487" r:id="rId11"/>
    <p:sldId id="488" r:id="rId12"/>
    <p:sldId id="489" r:id="rId13"/>
    <p:sldId id="490" r:id="rId14"/>
    <p:sldId id="470" r:id="rId15"/>
    <p:sldId id="471" r:id="rId16"/>
    <p:sldId id="480" r:id="rId17"/>
    <p:sldId id="473" r:id="rId18"/>
    <p:sldId id="482" r:id="rId19"/>
    <p:sldId id="481" r:id="rId20"/>
    <p:sldId id="474" r:id="rId21"/>
    <p:sldId id="483" r:id="rId22"/>
    <p:sldId id="475" r:id="rId23"/>
    <p:sldId id="484" r:id="rId24"/>
    <p:sldId id="476" r:id="rId25"/>
    <p:sldId id="477" r:id="rId26"/>
    <p:sldId id="274" r:id="rId27"/>
    <p:sldId id="298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3C2"/>
    <a:srgbClr val="0575CF"/>
    <a:srgbClr val="34B3D6"/>
    <a:srgbClr val="36B1D2"/>
    <a:srgbClr val="2787A0"/>
    <a:srgbClr val="FF6699"/>
    <a:srgbClr val="FF33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86605EB6-01A6-4931-B293-FD6C8D0C208D}"/>
    <pc:docChg chg="modSld">
      <pc:chgData name="Wittman, Barry" userId="bff186cd-6ce8-41ba-8e8c-e85cdef216de" providerId="ADAL" clId="{86605EB6-01A6-4931-B293-FD6C8D0C208D}" dt="2025-10-27T13:25:50.938" v="180" actId="20577"/>
      <pc:docMkLst>
        <pc:docMk/>
      </pc:docMkLst>
      <pc:sldChg chg="modSp modAnim">
        <pc:chgData name="Wittman, Barry" userId="bff186cd-6ce8-41ba-8e8c-e85cdef216de" providerId="ADAL" clId="{86605EB6-01A6-4931-B293-FD6C8D0C208D}" dt="2025-10-27T13:25:50.938" v="180" actId="20577"/>
        <pc:sldMkLst>
          <pc:docMk/>
          <pc:sldMk cId="0" sldId="297"/>
        </pc:sldMkLst>
        <pc:spChg chg="mod">
          <ac:chgData name="Wittman, Barry" userId="bff186cd-6ce8-41ba-8e8c-e85cdef216de" providerId="ADAL" clId="{86605EB6-01A6-4931-B293-FD6C8D0C208D}" dt="2025-10-27T13:25:50.938" v="18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86605EB6-01A6-4931-B293-FD6C8D0C208D}" dt="2025-10-27T13:18:50.908" v="70" actId="20577"/>
        <pc:sldMkLst>
          <pc:docMk/>
          <pc:sldMk cId="0" sldId="298"/>
        </pc:sldMkLst>
        <pc:spChg chg="mod">
          <ac:chgData name="Wittman, Barry" userId="bff186cd-6ce8-41ba-8e8c-e85cdef216de" providerId="ADAL" clId="{86605EB6-01A6-4931-B293-FD6C8D0C208D}" dt="2025-10-27T13:18:50.908" v="70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6605EB6-01A6-4931-B293-FD6C8D0C208D}" dt="2025-10-27T13:17:59.005" v="43" actId="14"/>
        <pc:sldMkLst>
          <pc:docMk/>
          <pc:sldMk cId="0" sldId="327"/>
        </pc:sldMkLst>
        <pc:spChg chg="mod">
          <ac:chgData name="Wittman, Barry" userId="bff186cd-6ce8-41ba-8e8c-e85cdef216de" providerId="ADAL" clId="{86605EB6-01A6-4931-B293-FD6C8D0C208D}" dt="2025-10-27T13:17:59.005" v="43" actId="14"/>
          <ac:spMkLst>
            <pc:docMk/>
            <pc:sldMk cId="0" sldId="32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86605EB6-01A6-4931-B293-FD6C8D0C208D}" dt="2025-10-27T13:24:23.893" v="83" actId="20577"/>
        <pc:sldMkLst>
          <pc:docMk/>
          <pc:sldMk cId="4059284960" sldId="490"/>
        </pc:sldMkLst>
        <pc:spChg chg="mod">
          <ac:chgData name="Wittman, Barry" userId="bff186cd-6ce8-41ba-8e8c-e85cdef216de" providerId="ADAL" clId="{86605EB6-01A6-4931-B293-FD6C8D0C208D}" dt="2025-10-27T13:24:23.893" v="83" actId="20577"/>
          <ac:spMkLst>
            <pc:docMk/>
            <pc:sldMk cId="4059284960" sldId="49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86605EB6-01A6-4931-B293-FD6C8D0C208D}" dt="2025-10-27T13:18:36.912" v="52" actId="20577"/>
        <pc:sldMkLst>
          <pc:docMk/>
          <pc:sldMk cId="1990728671" sldId="558"/>
        </pc:sldMkLst>
        <pc:spChg chg="mod">
          <ac:chgData name="Wittman, Barry" userId="bff186cd-6ce8-41ba-8e8c-e85cdef216de" providerId="ADAL" clId="{86605EB6-01A6-4931-B293-FD6C8D0C208D}" dt="2025-10-27T13:18:36.912" v="52" actId="20577"/>
          <ac:spMkLst>
            <pc:docMk/>
            <pc:sldMk cId="1990728671" sldId="5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4290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11 -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huge databases (terabytes or petabytes)</a:t>
            </a:r>
          </a:p>
          <a:p>
            <a:r>
              <a:rPr lang="en-US" dirty="0"/>
              <a:t>Who is going to look through all that?</a:t>
            </a:r>
          </a:p>
          <a:p>
            <a:pPr lvl="1"/>
            <a:r>
              <a:rPr lang="en-US" dirty="0"/>
              <a:t>Machines of course</a:t>
            </a:r>
          </a:p>
          <a:p>
            <a:r>
              <a:rPr lang="en-US" b="1" dirty="0"/>
              <a:t>Data mining</a:t>
            </a:r>
            <a:r>
              <a:rPr lang="en-US" dirty="0"/>
              <a:t> is a broad term covering all kinds of statistical, machine learning, and pattern matching techniques</a:t>
            </a:r>
          </a:p>
          <a:p>
            <a:r>
              <a:rPr lang="en-US" dirty="0"/>
              <a:t>Relationships discovered by data mining are </a:t>
            </a:r>
            <a:r>
              <a:rPr lang="en-US" dirty="0" err="1"/>
              <a:t>probabalistic</a:t>
            </a:r>
            <a:endParaRPr lang="en-US" dirty="0"/>
          </a:p>
          <a:p>
            <a:pPr lvl="1"/>
            <a:r>
              <a:rPr lang="en-US" dirty="0"/>
              <a:t>No cause-effect relationship is implied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with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form of machine learning or artificial intelligence</a:t>
            </a:r>
          </a:p>
          <a:p>
            <a:r>
              <a:rPr lang="en-US" dirty="0"/>
              <a:t>At the most general, you can:</a:t>
            </a:r>
          </a:p>
          <a:p>
            <a:pPr lvl="1"/>
            <a:r>
              <a:rPr lang="en-US" b="1" dirty="0"/>
              <a:t>Cluster analysis: </a:t>
            </a:r>
            <a:r>
              <a:rPr lang="en-US" dirty="0"/>
              <a:t>Find a group of records that are probably related</a:t>
            </a:r>
          </a:p>
          <a:p>
            <a:pPr lvl="2"/>
            <a:r>
              <a:rPr lang="en-US" dirty="0"/>
              <a:t>Like using cell phone records to find a group of drug dealers</a:t>
            </a:r>
          </a:p>
          <a:p>
            <a:pPr lvl="1"/>
            <a:r>
              <a:rPr lang="en-US" b="1" dirty="0"/>
              <a:t>Anomaly detection:</a:t>
            </a:r>
            <a:r>
              <a:rPr lang="en-US" dirty="0"/>
              <a:t> Find an unusual record</a:t>
            </a:r>
          </a:p>
          <a:p>
            <a:pPr lvl="2"/>
            <a:r>
              <a:rPr lang="en-US" dirty="0"/>
              <a:t>Maybe someone who fits the profile of a serial killer</a:t>
            </a:r>
          </a:p>
          <a:p>
            <a:pPr lvl="1"/>
            <a:r>
              <a:rPr lang="en-US" b="1" dirty="0"/>
              <a:t>Association rule mining:</a:t>
            </a:r>
            <a:r>
              <a:rPr lang="en-US" dirty="0"/>
              <a:t> Find dependencies</a:t>
            </a:r>
          </a:p>
          <a:p>
            <a:pPr lvl="2"/>
            <a:r>
              <a:rPr lang="en-US" dirty="0"/>
              <a:t>If people buy gin, they are also likely to buy tonic</a:t>
            </a:r>
          </a:p>
        </p:txBody>
      </p:sp>
    </p:spTree>
    <p:extLst>
      <p:ext uri="{BB962C8B-B14F-4D97-AF65-F5344CB8AC3E}">
        <p14:creationId xmlns:p14="http://schemas.microsoft.com/office/powerpoint/2010/main" val="21727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Social media providers have access to lots of data</a:t>
            </a:r>
          </a:p>
          <a:p>
            <a:r>
              <a:rPr lang="en-US" dirty="0"/>
              <a:t>Facebook alone has details about more than 3 billion people</a:t>
            </a:r>
          </a:p>
          <a:p>
            <a:r>
              <a:rPr lang="en-US" dirty="0"/>
              <a:t>Can they find hidden patterns about your life?</a:t>
            </a:r>
          </a:p>
          <a:p>
            <a:r>
              <a:rPr lang="en-US" dirty="0"/>
              <a:t>Should they inform the police if they think they can reliably predict crime?</a:t>
            </a:r>
          </a:p>
          <a:p>
            <a:r>
              <a:rPr lang="en-US" dirty="0"/>
              <a:t>What about data the government has?</a:t>
            </a:r>
          </a:p>
          <a:p>
            <a:r>
              <a:rPr lang="en-US" dirty="0"/>
              <a:t>For research purposes, some sets of "</a:t>
            </a:r>
            <a:r>
              <a:rPr lang="en-US" dirty="0" err="1"/>
              <a:t>anonymized</a:t>
            </a:r>
            <a:r>
              <a:rPr lang="en-US" dirty="0"/>
              <a:t>" data are made public</a:t>
            </a:r>
          </a:p>
          <a:p>
            <a:pPr lvl="1"/>
            <a:r>
              <a:rPr lang="en-US" dirty="0"/>
              <a:t>But researchers often discover that the people involved can be discovered anyway</a:t>
            </a:r>
          </a:p>
        </p:txBody>
      </p:sp>
    </p:spTree>
    <p:extLst>
      <p:ext uri="{BB962C8B-B14F-4D97-AF65-F5344CB8AC3E}">
        <p14:creationId xmlns:p14="http://schemas.microsoft.com/office/powerpoint/2010/main" val="9966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Privacy issues are complex</a:t>
            </a:r>
          </a:p>
          <a:p>
            <a:pPr lvl="1"/>
            <a:r>
              <a:rPr lang="en-US" dirty="0"/>
              <a:t>Sharing data can allow relationships to become evident</a:t>
            </a:r>
          </a:p>
          <a:p>
            <a:pPr lvl="1"/>
            <a:r>
              <a:rPr lang="en-US" dirty="0"/>
              <a:t>These relationships might be sensitive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Because data mining can pull data from many sources, mistakes can propagate</a:t>
            </a:r>
          </a:p>
          <a:p>
            <a:pPr lvl="1"/>
            <a:r>
              <a:rPr lang="en-US" dirty="0"/>
              <a:t>Even if the results are fixed, there's no easy way to correct the source databases</a:t>
            </a:r>
          </a:p>
          <a:p>
            <a:r>
              <a:rPr lang="en-US" dirty="0"/>
              <a:t>Data mining can have false positives and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4059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Cloud computing</a:t>
            </a:r>
            <a:r>
              <a:rPr lang="en-US" dirty="0"/>
              <a:t> are flexible, Internet-based services that gives users access to computational resources on demand</a:t>
            </a:r>
          </a:p>
          <a:p>
            <a:r>
              <a:rPr lang="en-US" dirty="0"/>
              <a:t>Cloud computing allows small companies to store and process data without the up-front costs of a data center</a:t>
            </a:r>
          </a:p>
          <a:p>
            <a:r>
              <a:rPr lang="en-US" dirty="0"/>
              <a:t>Cloud computer services are growing rapidly, fueled by:</a:t>
            </a:r>
          </a:p>
          <a:p>
            <a:pPr lvl="1"/>
            <a:r>
              <a:rPr lang="en-US" dirty="0"/>
              <a:t>High-speed networking</a:t>
            </a:r>
          </a:p>
          <a:p>
            <a:pPr lvl="1"/>
            <a:r>
              <a:rPr lang="en-US" dirty="0"/>
              <a:t>Low cost computers and storage</a:t>
            </a:r>
          </a:p>
          <a:p>
            <a:pPr lvl="1"/>
            <a:r>
              <a:rPr lang="en-US" dirty="0"/>
              <a:t>Hardware virtualization technology</a:t>
            </a:r>
          </a:p>
          <a:p>
            <a:pPr lvl="1"/>
            <a:r>
              <a:rPr lang="en-US" dirty="0"/>
              <a:t>Demand for AI</a:t>
            </a:r>
          </a:p>
        </p:txBody>
      </p:sp>
    </p:spTree>
    <p:extLst>
      <p:ext uri="{BB962C8B-B14F-4D97-AF65-F5344CB8AC3E}">
        <p14:creationId xmlns:p14="http://schemas.microsoft.com/office/powerpoint/2010/main" val="9021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cloud computing is a buzzword, we want to define clouds as having five characteristics: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On-demand self-service:</a:t>
            </a:r>
            <a:r>
              <a:rPr lang="en-US" dirty="0"/>
              <a:t> You can ask for more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Broad network access:</a:t>
            </a:r>
            <a:r>
              <a:rPr lang="en-US" dirty="0"/>
              <a:t> You can access services from lots of platforms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Resource pooling:</a:t>
            </a:r>
            <a:r>
              <a:rPr lang="en-US" dirty="0"/>
              <a:t> The provider has lots of stuff for you to use that can be dynamically assigned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Rapid elasticity:</a:t>
            </a:r>
            <a:r>
              <a:rPr lang="en-US" dirty="0"/>
              <a:t> Services can quickly and automatically be scaled up or down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Measured service:</a:t>
            </a:r>
            <a:r>
              <a:rPr lang="en-US" dirty="0"/>
              <a:t> You pay for computing like a utility</a:t>
            </a:r>
          </a:p>
        </p:txBody>
      </p:sp>
    </p:spTree>
    <p:extLst>
      <p:ext uri="{BB962C8B-B14F-4D97-AF65-F5344CB8AC3E}">
        <p14:creationId xmlns:p14="http://schemas.microsoft.com/office/powerpoint/2010/main" val="740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Infrastructure as a Service (</a:t>
            </a:r>
            <a:r>
              <a:rPr lang="en-US" b="1" dirty="0" err="1"/>
              <a:t>IaaS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Processing, storage, and networks are in the cloud</a:t>
            </a:r>
          </a:p>
          <a:p>
            <a:pPr lvl="1"/>
            <a:r>
              <a:rPr lang="en-US" dirty="0"/>
              <a:t>You get (virtual) machines, but you're responsible for what's on them</a:t>
            </a:r>
          </a:p>
          <a:p>
            <a:r>
              <a:rPr lang="en-US" b="1" dirty="0"/>
              <a:t>Platform as a Service (</a:t>
            </a:r>
            <a:r>
              <a:rPr lang="en-US" b="1" dirty="0" err="1"/>
              <a:t>PaaS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Languages, tools, and APIs are provided</a:t>
            </a:r>
          </a:p>
          <a:p>
            <a:pPr lvl="1"/>
            <a:r>
              <a:rPr lang="en-US" dirty="0"/>
              <a:t>You have to develop applications</a:t>
            </a:r>
          </a:p>
          <a:p>
            <a:r>
              <a:rPr lang="en-US" b="1" dirty="0"/>
              <a:t>Software as a Service (</a:t>
            </a:r>
            <a:r>
              <a:rPr lang="en-US" b="1" dirty="0" err="1"/>
              <a:t>Saas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You get everything</a:t>
            </a:r>
          </a:p>
          <a:p>
            <a:pPr lvl="1"/>
            <a:r>
              <a:rPr lang="en-US" dirty="0"/>
              <a:t>You're using software and doing computations, but it's happening in the cloud</a:t>
            </a:r>
          </a:p>
        </p:txBody>
      </p:sp>
    </p:spTree>
    <p:extLst>
      <p:ext uri="{BB962C8B-B14F-4D97-AF65-F5344CB8AC3E}">
        <p14:creationId xmlns:p14="http://schemas.microsoft.com/office/powerpoint/2010/main" val="35594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 at service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057400"/>
            <a:ext cx="3352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2819400"/>
            <a:ext cx="3352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 Platform:</a:t>
            </a:r>
          </a:p>
          <a:p>
            <a:pPr algn="ctr"/>
            <a:r>
              <a:rPr lang="en-US" sz="2000" dirty="0"/>
              <a:t>Tools and APIs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3581400"/>
            <a:ext cx="33528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Virtual Machines and Storage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343400"/>
            <a:ext cx="3352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Hypervisor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1" y="5105400"/>
            <a:ext cx="3352799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620000" y="2133600"/>
            <a:ext cx="685800" cy="3733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581400" y="2819400"/>
            <a:ext cx="381000" cy="304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8153400" y="4343400"/>
            <a:ext cx="5334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99771" y="3581401"/>
            <a:ext cx="234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Administered</a:t>
            </a:r>
          </a:p>
          <a:p>
            <a:r>
              <a:rPr lang="en-US" sz="2400" dirty="0"/>
              <a:t>by SaaS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3607" y="4840070"/>
            <a:ext cx="200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Administered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IaaS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0386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Administered</a:t>
            </a:r>
          </a:p>
          <a:p>
            <a:pPr algn="r"/>
            <a:r>
              <a:rPr lang="en-US" sz="2400" dirty="0"/>
              <a:t>by </a:t>
            </a:r>
            <a:r>
              <a:rPr lang="en-US" sz="2400" dirty="0" err="1"/>
              <a:t>PaaS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1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Private cloud:</a:t>
            </a:r>
            <a:r>
              <a:rPr lang="en-US" dirty="0"/>
              <a:t> the cloud infrastructure is operated by and for the owning organization</a:t>
            </a:r>
          </a:p>
          <a:p>
            <a:r>
              <a:rPr lang="en-US" b="1" dirty="0"/>
              <a:t>Community cloud:</a:t>
            </a:r>
            <a:r>
              <a:rPr lang="en-US" dirty="0"/>
              <a:t> the cloud is shared by organizations usually with a common goal</a:t>
            </a:r>
          </a:p>
          <a:p>
            <a:r>
              <a:rPr lang="en-US" b="1" dirty="0"/>
              <a:t>Public cloud:</a:t>
            </a:r>
            <a:r>
              <a:rPr lang="en-US" dirty="0"/>
              <a:t> owned and operated by for-profit companies that make the service available to everyone</a:t>
            </a:r>
          </a:p>
          <a:p>
            <a:r>
              <a:rPr lang="en-US" b="1" dirty="0"/>
              <a:t>Hybrid cloud:</a:t>
            </a:r>
            <a:r>
              <a:rPr lang="en-US" dirty="0"/>
              <a:t> two or more clouds connected together</a:t>
            </a:r>
          </a:p>
        </p:txBody>
      </p:sp>
    </p:spTree>
    <p:extLst>
      <p:ext uri="{BB962C8B-B14F-4D97-AF65-F5344CB8AC3E}">
        <p14:creationId xmlns:p14="http://schemas.microsoft.com/office/powerpoint/2010/main" val="12494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Finished database reliability and integrity</a:t>
            </a:r>
          </a:p>
          <a:p>
            <a:r>
              <a:rPr lang="en-US" dirty="0"/>
              <a:t>Sensitive data</a:t>
            </a:r>
          </a:p>
          <a:p>
            <a:r>
              <a:rPr lang="en-US" dirty="0"/>
              <a:t>Database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Should your business move to the cloud?</a:t>
            </a:r>
          </a:p>
          <a:p>
            <a:r>
              <a:rPr lang="en-US" dirty="0"/>
              <a:t>There are steps you should take to determine the risk and value of doing so:</a:t>
            </a:r>
          </a:p>
          <a:p>
            <a:pPr lvl="1"/>
            <a:r>
              <a:rPr lang="en-US" dirty="0"/>
              <a:t>Identify assets you want to move to the cloud</a:t>
            </a:r>
          </a:p>
          <a:p>
            <a:pPr lvl="1"/>
            <a:r>
              <a:rPr lang="en-US" dirty="0"/>
              <a:t>Determine what additional vulnerabilities you will have on the cloud</a:t>
            </a:r>
          </a:p>
          <a:p>
            <a:pPr lvl="1"/>
            <a:r>
              <a:rPr lang="en-US" dirty="0"/>
              <a:t>Estimate the likelihood that those vulnerabilities will be exploited</a:t>
            </a:r>
          </a:p>
          <a:p>
            <a:pPr lvl="1"/>
            <a:r>
              <a:rPr lang="en-US" dirty="0"/>
              <a:t>Compute expected loss</a:t>
            </a:r>
          </a:p>
          <a:p>
            <a:pPr lvl="1"/>
            <a:r>
              <a:rPr lang="en-US" dirty="0"/>
              <a:t>Select new controls</a:t>
            </a:r>
          </a:p>
          <a:p>
            <a:pPr lvl="1"/>
            <a:r>
              <a:rPr lang="en-US" dirty="0"/>
              <a:t>Project total savings</a:t>
            </a:r>
          </a:p>
          <a:p>
            <a:r>
              <a:rPr lang="en-US" dirty="0"/>
              <a:t>It may or may not save you money to move the cloud</a:t>
            </a:r>
          </a:p>
        </p:txBody>
      </p:sp>
    </p:spTree>
    <p:extLst>
      <p:ext uri="{BB962C8B-B14F-4D97-AF65-F5344CB8AC3E}">
        <p14:creationId xmlns:p14="http://schemas.microsoft.com/office/powerpoint/2010/main" val="31135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Which model should you use?</a:t>
            </a:r>
          </a:p>
          <a:p>
            <a:r>
              <a:rPr lang="en-US" dirty="0"/>
              <a:t>Even if you want public, there are many choices:</a:t>
            </a:r>
          </a:p>
          <a:p>
            <a:pPr lvl="1"/>
            <a:r>
              <a:rPr lang="en-US" dirty="0"/>
              <a:t>Amazon Web Services</a:t>
            </a:r>
          </a:p>
          <a:p>
            <a:pPr lvl="1"/>
            <a:r>
              <a:rPr lang="en-US" dirty="0"/>
              <a:t>Google App Engine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Google Compute Engine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Microsoft Azure (</a:t>
            </a:r>
            <a:r>
              <a:rPr lang="en-US" dirty="0" err="1"/>
              <a:t>PaaS</a:t>
            </a:r>
            <a:r>
              <a:rPr lang="en-US" dirty="0"/>
              <a:t> and 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  <a:p>
            <a:r>
              <a:rPr lang="en-US" dirty="0"/>
              <a:t>Important issues:</a:t>
            </a:r>
          </a:p>
          <a:p>
            <a:pPr lvl="1"/>
            <a:r>
              <a:rPr lang="en-US" dirty="0"/>
              <a:t>Authentication and access control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Logging</a:t>
            </a:r>
          </a:p>
          <a:p>
            <a:pPr lvl="1"/>
            <a:r>
              <a:rPr lang="en-US" dirty="0"/>
              <a:t>Incident response</a:t>
            </a:r>
          </a:p>
          <a:p>
            <a:pPr lvl="1"/>
            <a:r>
              <a:rPr lang="en-US" dirty="0"/>
              <a:t>Reliability</a:t>
            </a:r>
          </a:p>
          <a:p>
            <a:r>
              <a:rPr lang="en-US" b="1" dirty="0"/>
              <a:t>Vendor lock-in</a:t>
            </a:r>
            <a:r>
              <a:rPr lang="en-US" dirty="0"/>
              <a:t> makes it hard to change providers</a:t>
            </a:r>
          </a:p>
        </p:txBody>
      </p:sp>
    </p:spTree>
    <p:extLst>
      <p:ext uri="{BB962C8B-B14F-4D97-AF65-F5344CB8AC3E}">
        <p14:creationId xmlns:p14="http://schemas.microsoft.com/office/powerpoint/2010/main" val="18853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security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Just using the cloud </a:t>
            </a:r>
            <a:r>
              <a:rPr lang="en-US" b="1" dirty="0"/>
              <a:t>can</a:t>
            </a:r>
            <a:r>
              <a:rPr lang="en-US" dirty="0"/>
              <a:t> have security benefits</a:t>
            </a:r>
          </a:p>
          <a:p>
            <a:pPr lvl="1"/>
            <a:r>
              <a:rPr lang="en-US" dirty="0"/>
              <a:t>Geographic diversity</a:t>
            </a:r>
          </a:p>
          <a:p>
            <a:pPr lvl="1"/>
            <a:r>
              <a:rPr lang="en-US" dirty="0"/>
              <a:t>Platform diversity</a:t>
            </a:r>
          </a:p>
          <a:p>
            <a:pPr lvl="1"/>
            <a:r>
              <a:rPr lang="en-US" dirty="0"/>
              <a:t>Infrastructure diversity</a:t>
            </a:r>
          </a:p>
          <a:p>
            <a:r>
              <a:rPr lang="en-US" dirty="0"/>
              <a:t>Cloud platforms often support </a:t>
            </a:r>
            <a:r>
              <a:rPr lang="en-US" b="1" dirty="0"/>
              <a:t>mutual authentication</a:t>
            </a:r>
          </a:p>
          <a:p>
            <a:r>
              <a:rPr lang="en-US" dirty="0"/>
              <a:t>Cloud storage</a:t>
            </a:r>
          </a:p>
          <a:p>
            <a:pPr lvl="1"/>
            <a:r>
              <a:rPr lang="en-US" dirty="0"/>
              <a:t>There are risks when you share data on a platform</a:t>
            </a:r>
          </a:p>
          <a:p>
            <a:pPr lvl="1"/>
            <a:r>
              <a:rPr lang="en-US" dirty="0"/>
              <a:t>Consider how sensitive the data is</a:t>
            </a:r>
          </a:p>
          <a:p>
            <a:pPr lvl="1"/>
            <a:r>
              <a:rPr lang="en-US" dirty="0"/>
              <a:t>Consider how data sharing will be done</a:t>
            </a:r>
          </a:p>
          <a:p>
            <a:pPr lvl="1"/>
            <a:r>
              <a:rPr lang="en-US" dirty="0"/>
              <a:t>Are there laws or other regulations that apply?</a:t>
            </a:r>
          </a:p>
          <a:p>
            <a:pPr lvl="1"/>
            <a:r>
              <a:rPr lang="en-US" dirty="0"/>
              <a:t>Side channel attacks may be possible against other users of the same cloud</a:t>
            </a:r>
          </a:p>
        </p:txBody>
      </p:sp>
    </p:spTree>
    <p:extLst>
      <p:ext uri="{BB962C8B-B14F-4D97-AF65-F5344CB8AC3E}">
        <p14:creationId xmlns:p14="http://schemas.microsoft.com/office/powerpoint/2010/main" val="4954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Dropbox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Dropbox is a popular cloud service for backing up and synchronizing data</a:t>
            </a:r>
          </a:p>
          <a:p>
            <a:r>
              <a:rPr lang="en-US" dirty="0"/>
              <a:t>On June 19, 2011, a bug in their software accepted </a:t>
            </a:r>
            <a:r>
              <a:rPr lang="en-US" i="1" dirty="0"/>
              <a:t>any</a:t>
            </a:r>
            <a:r>
              <a:rPr lang="en-US" dirty="0"/>
              <a:t> password for </a:t>
            </a:r>
            <a:r>
              <a:rPr lang="en-US" i="1" dirty="0"/>
              <a:t>any</a:t>
            </a:r>
            <a:r>
              <a:rPr lang="en-US" dirty="0"/>
              <a:t> account</a:t>
            </a:r>
          </a:p>
          <a:p>
            <a:r>
              <a:rPr lang="en-US" dirty="0"/>
              <a:t>Dropbox said that files would be encrypted using the user password</a:t>
            </a:r>
          </a:p>
          <a:p>
            <a:pPr lvl="1"/>
            <a:r>
              <a:rPr lang="en-US" dirty="0"/>
              <a:t>But they weren't!</a:t>
            </a:r>
          </a:p>
          <a:p>
            <a:r>
              <a:rPr lang="en-US" dirty="0"/>
              <a:t>When using a cloud service, it pays to look into the details</a:t>
            </a:r>
          </a:p>
        </p:txBody>
      </p:sp>
    </p:spTree>
    <p:extLst>
      <p:ext uri="{BB962C8B-B14F-4D97-AF65-F5344CB8AC3E}">
        <p14:creationId xmlns:p14="http://schemas.microsoft.com/office/powerpoint/2010/main" val="28240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identity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identities and authentication in a cloud can be challenging:</a:t>
            </a:r>
          </a:p>
          <a:p>
            <a:pPr lvl="1"/>
            <a:r>
              <a:rPr lang="en-US" dirty="0"/>
              <a:t>There are many computers communicating with each other</a:t>
            </a:r>
          </a:p>
          <a:p>
            <a:pPr lvl="1"/>
            <a:r>
              <a:rPr lang="en-US" dirty="0"/>
              <a:t>A hybrid cloud may have different authentication requirements within it</a:t>
            </a:r>
          </a:p>
          <a:p>
            <a:r>
              <a:rPr lang="en-US" b="1" dirty="0"/>
              <a:t>Federated identity management</a:t>
            </a:r>
            <a:r>
              <a:rPr lang="en-US" dirty="0"/>
              <a:t> is sharing identity information across different trust domains</a:t>
            </a:r>
          </a:p>
          <a:p>
            <a:pPr lvl="1"/>
            <a:r>
              <a:rPr lang="en-US" dirty="0"/>
              <a:t>There are systems for it, but it's a complex problem</a:t>
            </a:r>
          </a:p>
          <a:p>
            <a:pPr lvl="1"/>
            <a:r>
              <a:rPr lang="en-US" dirty="0"/>
              <a:t>It can provide </a:t>
            </a:r>
            <a:r>
              <a:rPr lang="en-US" b="1" dirty="0"/>
              <a:t>single sign-on</a:t>
            </a:r>
            <a:r>
              <a:rPr lang="en-US" dirty="0"/>
              <a:t> capabilities</a:t>
            </a:r>
          </a:p>
        </p:txBody>
      </p:sp>
    </p:spTree>
    <p:extLst>
      <p:ext uri="{BB962C8B-B14F-4D97-AF65-F5344CB8AC3E}">
        <p14:creationId xmlns:p14="http://schemas.microsoft.com/office/powerpoint/2010/main" val="35800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Securing </a:t>
            </a:r>
            <a:r>
              <a:rPr lang="en-US" dirty="0" err="1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IaaS</a:t>
            </a:r>
            <a:r>
              <a:rPr lang="en-US" dirty="0"/>
              <a:t> gives the user a lot of control</a:t>
            </a:r>
          </a:p>
          <a:p>
            <a:pPr lvl="1"/>
            <a:r>
              <a:rPr lang="en-US" dirty="0"/>
              <a:t>In other words, ways to be unsecure</a:t>
            </a:r>
          </a:p>
          <a:p>
            <a:r>
              <a:rPr lang="en-US" dirty="0" err="1"/>
              <a:t>IaaS</a:t>
            </a:r>
            <a:r>
              <a:rPr lang="en-US" dirty="0"/>
              <a:t> hosts can usually be controlled in more ways than traditional hosts</a:t>
            </a:r>
          </a:p>
          <a:p>
            <a:pPr lvl="1"/>
            <a:r>
              <a:rPr lang="en-US" dirty="0"/>
              <a:t>Good because it allows for robust logging and monitoring</a:t>
            </a:r>
          </a:p>
          <a:p>
            <a:pPr lvl="1"/>
            <a:r>
              <a:rPr lang="en-US" dirty="0"/>
              <a:t>Bad because there are more vulnerabilities attackers can try</a:t>
            </a:r>
          </a:p>
          <a:p>
            <a:r>
              <a:rPr lang="en-US" dirty="0"/>
              <a:t>If you delete a file, it might not be gone, and someone else might be using the same hardware</a:t>
            </a:r>
          </a:p>
          <a:p>
            <a:r>
              <a:rPr lang="en-US" dirty="0"/>
              <a:t>Authenticate command line interfaces strongly</a:t>
            </a:r>
          </a:p>
          <a:p>
            <a:r>
              <a:rPr lang="en-US" dirty="0"/>
              <a:t>Use virtual machines that will only run specific applications</a:t>
            </a:r>
          </a:p>
          <a:p>
            <a:pPr lvl="1"/>
            <a:r>
              <a:rPr lang="en-US" b="1" dirty="0"/>
              <a:t>Application whitelisting</a:t>
            </a:r>
          </a:p>
        </p:txBody>
      </p:sp>
    </p:spTree>
    <p:extLst>
      <p:ext uri="{BB962C8B-B14F-4D97-AF65-F5344CB8AC3E}">
        <p14:creationId xmlns:p14="http://schemas.microsoft.com/office/powerpoint/2010/main" val="36826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laws</a:t>
            </a:r>
          </a:p>
          <a:p>
            <a:r>
              <a:rPr lang="en-US" dirty="0"/>
              <a:t>Web privacy</a:t>
            </a:r>
          </a:p>
          <a:p>
            <a:r>
              <a:rPr lang="en-US" dirty="0"/>
              <a:t>Ashley Gutierrez presents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Sections 9.1 – 9.5</a:t>
            </a:r>
          </a:p>
          <a:p>
            <a:r>
              <a:rPr lang="en-US" dirty="0"/>
              <a:t>Work on Project 3</a:t>
            </a:r>
          </a:p>
          <a:p>
            <a:pPr lvl="1"/>
            <a:r>
              <a:rPr lang="en-US" b="1" dirty="0"/>
              <a:t>Passwords and secret phrases due  this Friday!</a:t>
            </a:r>
          </a:p>
          <a:p>
            <a:r>
              <a:rPr lang="en-US" dirty="0"/>
              <a:t>Start Assignment 4</a:t>
            </a:r>
          </a:p>
          <a:p>
            <a:r>
              <a:rPr lang="en-US" b="1" dirty="0"/>
              <a:t>Exam 2 is next Monday</a:t>
            </a:r>
          </a:p>
          <a:p>
            <a:pPr lvl="1"/>
            <a:r>
              <a:rPr lang="en-US" b="1"/>
              <a:t>We'll review on Friday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Anu </a:t>
            </a:r>
            <a:r>
              <a:rPr lang="en-US" dirty="0" err="1"/>
              <a:t>Regmi</a:t>
            </a:r>
            <a:r>
              <a:rPr lang="en-US" dirty="0"/>
              <a:t> Presents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663C2"/>
            </a:gs>
            <a:gs pos="33000">
              <a:srgbClr val="0575C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mining</a:t>
            </a:r>
          </a:p>
        </p:txBody>
      </p:sp>
      <p:pic>
        <p:nvPicPr>
          <p:cNvPr id="1026" name="Picture 2" descr="http://www.lippincott.com/cache/made/cc190b03fd288467/walmart_casestudy_design_logo-1_959_487_90_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81261"/>
            <a:ext cx="5661891" cy="22767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t.gov/dph/lib/dph/communications/images/hurric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477000" y="3516180"/>
            <a:ext cx="6464300" cy="4406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wikia.com/silent/images/c/ce/Pop-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5483" y="225117"/>
            <a:ext cx="2362474" cy="3283840"/>
          </a:xfrm>
          <a:prstGeom prst="rect">
            <a:avLst/>
          </a:prstGeom>
          <a:noFill/>
          <a:effectLst>
            <a:outerShdw blurRad="63500" dist="508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6129"/>
            <a:ext cx="6553200" cy="3144471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do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Walmart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hurricanes, and Pop-Tarts have to do with one another?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2004 NY Times article says that Walmart's analysis shows the demand for strawberry Pop-Tarts goes up by a factor of 7 before a hurricane makes landfall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the top selling item is beer</a:t>
            </a:r>
          </a:p>
        </p:txBody>
      </p:sp>
    </p:spTree>
    <p:extLst>
      <p:ext uri="{BB962C8B-B14F-4D97-AF65-F5344CB8AC3E}">
        <p14:creationId xmlns:p14="http://schemas.microsoft.com/office/powerpoint/2010/main" val="10476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mining</a:t>
            </a:r>
            <a:r>
              <a:rPr lang="en-US" dirty="0"/>
              <a:t> means looking for patterns in massive amounts of data</a:t>
            </a:r>
          </a:p>
          <a:p>
            <a:r>
              <a:rPr lang="en-US" dirty="0"/>
              <a:t>These days, governments and companies collect huge amounts of data</a:t>
            </a:r>
          </a:p>
          <a:p>
            <a:r>
              <a:rPr lang="en-US" dirty="0"/>
              <a:t>No human being could sift through it all</a:t>
            </a:r>
          </a:p>
          <a:p>
            <a:r>
              <a:rPr lang="en-US" dirty="0"/>
              <a:t>We have to write computer programs to analyze it</a:t>
            </a:r>
          </a:p>
          <a:p>
            <a:r>
              <a:rPr lang="en-US" dirty="0"/>
              <a:t>It is sort of a buzzword, and people argue about whether some of these activities should simply be called </a:t>
            </a:r>
            <a:r>
              <a:rPr lang="en-US" b="1" dirty="0"/>
              <a:t>data analysis</a:t>
            </a:r>
            <a:r>
              <a:rPr lang="en-US" dirty="0"/>
              <a:t> or </a:t>
            </a:r>
            <a:r>
              <a:rPr lang="en-US" b="1" dirty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41993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6184</TotalTime>
  <Words>1184</Words>
  <Application>Microsoft Office PowerPoint</Application>
  <PresentationFormat>Widescreen</PresentationFormat>
  <Paragraphs>170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COMP 4290</vt:lpstr>
      <vt:lpstr>Last time</vt:lpstr>
      <vt:lpstr>Questions?</vt:lpstr>
      <vt:lpstr>Project 3</vt:lpstr>
      <vt:lpstr>Assignment 4</vt:lpstr>
      <vt:lpstr>Anu Regmi Presents</vt:lpstr>
      <vt:lpstr>Data Mining</vt:lpstr>
      <vt:lpstr>Data mining</vt:lpstr>
      <vt:lpstr>Data mining</vt:lpstr>
      <vt:lpstr>What is data mining?</vt:lpstr>
      <vt:lpstr>What can you do with it?</vt:lpstr>
      <vt:lpstr>Privacy</vt:lpstr>
      <vt:lpstr>Data mining issues</vt:lpstr>
      <vt:lpstr>Cloud Computing</vt:lpstr>
      <vt:lpstr>Cloud computing</vt:lpstr>
      <vt:lpstr>Defining characteristics</vt:lpstr>
      <vt:lpstr>Service models</vt:lpstr>
      <vt:lpstr>Another look at service models</vt:lpstr>
      <vt:lpstr>Deployment models</vt:lpstr>
      <vt:lpstr>Moving to the cloud</vt:lpstr>
      <vt:lpstr>Picking a provider</vt:lpstr>
      <vt:lpstr>Cloud security tools</vt:lpstr>
      <vt:lpstr>Huge Dropbox mistake</vt:lpstr>
      <vt:lpstr>Cloud identity management</vt:lpstr>
      <vt:lpstr>Securing IaaS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616</cp:revision>
  <dcterms:created xsi:type="dcterms:W3CDTF">2009-08-24T20:26:10Z</dcterms:created>
  <dcterms:modified xsi:type="dcterms:W3CDTF">2025-10-27T17:36:58Z</dcterms:modified>
</cp:coreProperties>
</file>